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Lato" panose="020F0502020204030203" pitchFamily="34" charset="0"/>
      <p:regular r:id="rId26"/>
    </p:embeddedFont>
    <p:embeddedFont>
      <p:font typeface="Lato Bold" panose="020F0502020204030203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522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Relationship Id="rId35" Type="http://schemas.openxmlformats.org/officeDocument/2006/relationships/image" Target="../media/image33.png"/><Relationship Id="rId8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png"/><Relationship Id="rId18" Type="http://schemas.openxmlformats.org/officeDocument/2006/relationships/image" Target="../media/image10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9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19" Type="http://schemas.openxmlformats.org/officeDocument/2006/relationships/image" Target="../media/image102.png"/><Relationship Id="rId4" Type="http://schemas.openxmlformats.org/officeDocument/2006/relationships/image" Target="../media/image87.sv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06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7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svg"/><Relationship Id="rId4" Type="http://schemas.openxmlformats.org/officeDocument/2006/relationships/image" Target="../media/image72.svg"/><Relationship Id="rId9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1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svg"/><Relationship Id="rId11" Type="http://schemas.openxmlformats.org/officeDocument/2006/relationships/image" Target="../media/image119.png"/><Relationship Id="rId5" Type="http://schemas.openxmlformats.org/officeDocument/2006/relationships/image" Target="../media/image117.png"/><Relationship Id="rId10" Type="http://schemas.openxmlformats.org/officeDocument/2006/relationships/image" Target="../media/image68.svg"/><Relationship Id="rId4" Type="http://schemas.openxmlformats.org/officeDocument/2006/relationships/image" Target="../media/image116.sv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1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svg"/><Relationship Id="rId11" Type="http://schemas.openxmlformats.org/officeDocument/2006/relationships/image" Target="../media/image120.png"/><Relationship Id="rId5" Type="http://schemas.openxmlformats.org/officeDocument/2006/relationships/image" Target="../media/image117.png"/><Relationship Id="rId10" Type="http://schemas.openxmlformats.org/officeDocument/2006/relationships/image" Target="../media/image68.svg"/><Relationship Id="rId4" Type="http://schemas.openxmlformats.org/officeDocument/2006/relationships/image" Target="../media/image116.sv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13" Type="http://schemas.openxmlformats.org/officeDocument/2006/relationships/image" Target="../media/image25.png"/><Relationship Id="rId18" Type="http://schemas.openxmlformats.org/officeDocument/2006/relationships/image" Target="../media/image133.sv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29.sv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svg"/><Relationship Id="rId11" Type="http://schemas.openxmlformats.org/officeDocument/2006/relationships/image" Target="../media/image128.png"/><Relationship Id="rId5" Type="http://schemas.openxmlformats.org/officeDocument/2006/relationships/image" Target="../media/image124.png"/><Relationship Id="rId15" Type="http://schemas.openxmlformats.org/officeDocument/2006/relationships/image" Target="../media/image130.png"/><Relationship Id="rId10" Type="http://schemas.openxmlformats.org/officeDocument/2006/relationships/image" Target="../media/image74.svg"/><Relationship Id="rId19" Type="http://schemas.openxmlformats.org/officeDocument/2006/relationships/image" Target="../media/image134.png"/><Relationship Id="rId4" Type="http://schemas.openxmlformats.org/officeDocument/2006/relationships/image" Target="../media/image123.svg"/><Relationship Id="rId9" Type="http://schemas.openxmlformats.org/officeDocument/2006/relationships/image" Target="../media/image73.png"/><Relationship Id="rId1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34.png"/><Relationship Id="rId21" Type="http://schemas.openxmlformats.org/officeDocument/2006/relationships/image" Target="../media/image58.svg"/><Relationship Id="rId7" Type="http://schemas.openxmlformats.org/officeDocument/2006/relationships/image" Target="../media/image38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3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8.png"/><Relationship Id="rId5" Type="http://schemas.openxmlformats.org/officeDocument/2006/relationships/image" Target="../media/image36.png"/><Relationship Id="rId15" Type="http://schemas.openxmlformats.org/officeDocument/2006/relationships/image" Target="../media/image52.png"/><Relationship Id="rId23" Type="http://schemas.openxmlformats.org/officeDocument/2006/relationships/image" Target="../media/image60.svg"/><Relationship Id="rId10" Type="http://schemas.openxmlformats.org/officeDocument/2006/relationships/image" Target="../media/image41.svg"/><Relationship Id="rId19" Type="http://schemas.openxmlformats.org/officeDocument/2006/relationships/image" Target="../media/image56.jpe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51.svg"/><Relationship Id="rId22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sv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4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5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09186" y="-1690264"/>
            <a:ext cx="6562836" cy="4265612"/>
          </a:xfrm>
          <a:custGeom>
            <a:avLst/>
            <a:gdLst/>
            <a:ahLst/>
            <a:cxnLst/>
            <a:rect l="l" t="t" r="r" b="b"/>
            <a:pathLst>
              <a:path w="6562836" h="4265612">
                <a:moveTo>
                  <a:pt x="0" y="0"/>
                </a:moveTo>
                <a:lnTo>
                  <a:pt x="6562836" y="0"/>
                </a:lnTo>
                <a:lnTo>
                  <a:pt x="6562836" y="4265612"/>
                </a:lnTo>
                <a:lnTo>
                  <a:pt x="0" y="4265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3393070" y="7284925"/>
            <a:ext cx="8632516" cy="5759116"/>
          </a:xfrm>
          <a:custGeom>
            <a:avLst/>
            <a:gdLst/>
            <a:ahLst/>
            <a:cxnLst/>
            <a:rect l="l" t="t" r="r" b="b"/>
            <a:pathLst>
              <a:path w="8632516" h="5759116">
                <a:moveTo>
                  <a:pt x="0" y="0"/>
                </a:moveTo>
                <a:lnTo>
                  <a:pt x="8632516" y="0"/>
                </a:lnTo>
                <a:lnTo>
                  <a:pt x="8632516" y="5759116"/>
                </a:lnTo>
                <a:lnTo>
                  <a:pt x="0" y="5759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8687059" y="-253830"/>
            <a:ext cx="10894288" cy="11029317"/>
          </a:xfrm>
          <a:custGeom>
            <a:avLst/>
            <a:gdLst/>
            <a:ahLst/>
            <a:cxnLst/>
            <a:rect l="l" t="t" r="r" b="b"/>
            <a:pathLst>
              <a:path w="10894288" h="11029317">
                <a:moveTo>
                  <a:pt x="0" y="0"/>
                </a:moveTo>
                <a:lnTo>
                  <a:pt x="10894288" y="0"/>
                </a:lnTo>
                <a:lnTo>
                  <a:pt x="10894288" y="11029318"/>
                </a:lnTo>
                <a:lnTo>
                  <a:pt x="0" y="11029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72232" y="2627200"/>
            <a:ext cx="11576189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Video Conferencing Application With Speech Transcription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1263346" y="3527794"/>
            <a:ext cx="5923290" cy="3985866"/>
          </a:xfrm>
          <a:custGeom>
            <a:avLst/>
            <a:gdLst/>
            <a:ahLst/>
            <a:cxnLst/>
            <a:rect l="l" t="t" r="r" b="b"/>
            <a:pathLst>
              <a:path w="5923290" h="3985866">
                <a:moveTo>
                  <a:pt x="0" y="0"/>
                </a:moveTo>
                <a:lnTo>
                  <a:pt x="5923290" y="0"/>
                </a:lnTo>
                <a:lnTo>
                  <a:pt x="5923290" y="3985866"/>
                </a:lnTo>
                <a:lnTo>
                  <a:pt x="0" y="39858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2570880" y="1312608"/>
            <a:ext cx="3308846" cy="1671810"/>
          </a:xfrm>
          <a:custGeom>
            <a:avLst/>
            <a:gdLst/>
            <a:ahLst/>
            <a:cxnLst/>
            <a:rect l="l" t="t" r="r" b="b"/>
            <a:pathLst>
              <a:path w="3308846" h="1671810">
                <a:moveTo>
                  <a:pt x="0" y="0"/>
                </a:moveTo>
                <a:lnTo>
                  <a:pt x="3308846" y="0"/>
                </a:lnTo>
                <a:lnTo>
                  <a:pt x="3308846" y="1671810"/>
                </a:lnTo>
                <a:lnTo>
                  <a:pt x="0" y="16718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6553606" y="2655882"/>
            <a:ext cx="775888" cy="546516"/>
          </a:xfrm>
          <a:custGeom>
            <a:avLst/>
            <a:gdLst/>
            <a:ahLst/>
            <a:cxnLst/>
            <a:rect l="l" t="t" r="r" b="b"/>
            <a:pathLst>
              <a:path w="775888" h="546516">
                <a:moveTo>
                  <a:pt x="0" y="0"/>
                </a:moveTo>
                <a:lnTo>
                  <a:pt x="775888" y="0"/>
                </a:lnTo>
                <a:lnTo>
                  <a:pt x="775888" y="546516"/>
                </a:lnTo>
                <a:lnTo>
                  <a:pt x="0" y="546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4267730" y="3055892"/>
            <a:ext cx="80802" cy="925318"/>
          </a:xfrm>
          <a:custGeom>
            <a:avLst/>
            <a:gdLst/>
            <a:ahLst/>
            <a:cxnLst/>
            <a:rect l="l" t="t" r="r" b="b"/>
            <a:pathLst>
              <a:path w="80802" h="925318">
                <a:moveTo>
                  <a:pt x="0" y="0"/>
                </a:moveTo>
                <a:lnTo>
                  <a:pt x="80802" y="0"/>
                </a:lnTo>
                <a:lnTo>
                  <a:pt x="80802" y="925318"/>
                </a:lnTo>
                <a:lnTo>
                  <a:pt x="0" y="9253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0955786" y="4820456"/>
            <a:ext cx="75412" cy="1085703"/>
          </a:xfrm>
          <a:custGeom>
            <a:avLst/>
            <a:gdLst/>
            <a:ahLst/>
            <a:cxnLst/>
            <a:rect l="l" t="t" r="r" b="b"/>
            <a:pathLst>
              <a:path w="75412" h="1085703">
                <a:moveTo>
                  <a:pt x="0" y="0"/>
                </a:moveTo>
                <a:lnTo>
                  <a:pt x="75412" y="0"/>
                </a:lnTo>
                <a:lnTo>
                  <a:pt x="75412" y="1085704"/>
                </a:lnTo>
                <a:lnTo>
                  <a:pt x="0" y="10857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11276020" y="4543896"/>
            <a:ext cx="1519783" cy="628683"/>
          </a:xfrm>
          <a:custGeom>
            <a:avLst/>
            <a:gdLst/>
            <a:ahLst/>
            <a:cxnLst/>
            <a:rect l="l" t="t" r="r" b="b"/>
            <a:pathLst>
              <a:path w="1519783" h="628683">
                <a:moveTo>
                  <a:pt x="0" y="0"/>
                </a:moveTo>
                <a:lnTo>
                  <a:pt x="1519784" y="0"/>
                </a:lnTo>
                <a:lnTo>
                  <a:pt x="1519784" y="628684"/>
                </a:lnTo>
                <a:lnTo>
                  <a:pt x="0" y="6286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6326328" y="8055988"/>
            <a:ext cx="404284" cy="711370"/>
          </a:xfrm>
          <a:custGeom>
            <a:avLst/>
            <a:gdLst/>
            <a:ahLst/>
            <a:cxnLst/>
            <a:rect l="l" t="t" r="r" b="b"/>
            <a:pathLst>
              <a:path w="404284" h="711370">
                <a:moveTo>
                  <a:pt x="0" y="0"/>
                </a:moveTo>
                <a:lnTo>
                  <a:pt x="404284" y="0"/>
                </a:lnTo>
                <a:lnTo>
                  <a:pt x="404284" y="711370"/>
                </a:lnTo>
                <a:lnTo>
                  <a:pt x="0" y="71137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12855662" y="7846878"/>
            <a:ext cx="3067714" cy="1128184"/>
          </a:xfrm>
          <a:custGeom>
            <a:avLst/>
            <a:gdLst/>
            <a:ahLst/>
            <a:cxnLst/>
            <a:rect l="l" t="t" r="r" b="b"/>
            <a:pathLst>
              <a:path w="3067714" h="1128184">
                <a:moveTo>
                  <a:pt x="0" y="0"/>
                </a:moveTo>
                <a:lnTo>
                  <a:pt x="3067714" y="0"/>
                </a:lnTo>
                <a:lnTo>
                  <a:pt x="3067714" y="1128184"/>
                </a:lnTo>
                <a:lnTo>
                  <a:pt x="0" y="112818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12735828" y="4025636"/>
            <a:ext cx="2896336" cy="2501444"/>
          </a:xfrm>
          <a:custGeom>
            <a:avLst/>
            <a:gdLst/>
            <a:ahLst/>
            <a:cxnLst/>
            <a:rect l="l" t="t" r="r" b="b"/>
            <a:pathLst>
              <a:path w="2896336" h="2501444">
                <a:moveTo>
                  <a:pt x="0" y="0"/>
                </a:moveTo>
                <a:lnTo>
                  <a:pt x="2896336" y="0"/>
                </a:lnTo>
                <a:lnTo>
                  <a:pt x="2896336" y="2501444"/>
                </a:lnTo>
                <a:lnTo>
                  <a:pt x="0" y="250144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0497598" y="3634836"/>
            <a:ext cx="958166" cy="1190062"/>
          </a:xfrm>
          <a:custGeom>
            <a:avLst/>
            <a:gdLst/>
            <a:ahLst/>
            <a:cxnLst/>
            <a:rect l="l" t="t" r="r" b="b"/>
            <a:pathLst>
              <a:path w="958166" h="1190062">
                <a:moveTo>
                  <a:pt x="0" y="0"/>
                </a:moveTo>
                <a:lnTo>
                  <a:pt x="958166" y="0"/>
                </a:lnTo>
                <a:lnTo>
                  <a:pt x="958166" y="1190062"/>
                </a:lnTo>
                <a:lnTo>
                  <a:pt x="0" y="119006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15611460" y="5075874"/>
            <a:ext cx="2116521" cy="75412"/>
          </a:xfrm>
          <a:custGeom>
            <a:avLst/>
            <a:gdLst/>
            <a:ahLst/>
            <a:cxnLst/>
            <a:rect l="l" t="t" r="r" b="b"/>
            <a:pathLst>
              <a:path w="2116521" h="75412">
                <a:moveTo>
                  <a:pt x="0" y="0"/>
                </a:moveTo>
                <a:lnTo>
                  <a:pt x="2116522" y="0"/>
                </a:lnTo>
                <a:lnTo>
                  <a:pt x="2116522" y="75412"/>
                </a:lnTo>
                <a:lnTo>
                  <a:pt x="0" y="7541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16697080" y="4026768"/>
            <a:ext cx="1315286" cy="1713498"/>
          </a:xfrm>
          <a:custGeom>
            <a:avLst/>
            <a:gdLst/>
            <a:ahLst/>
            <a:cxnLst/>
            <a:rect l="l" t="t" r="r" b="b"/>
            <a:pathLst>
              <a:path w="1315286" h="1713498">
                <a:moveTo>
                  <a:pt x="0" y="0"/>
                </a:moveTo>
                <a:lnTo>
                  <a:pt x="1315286" y="0"/>
                </a:lnTo>
                <a:lnTo>
                  <a:pt x="1315286" y="1713498"/>
                </a:lnTo>
                <a:lnTo>
                  <a:pt x="0" y="171349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10330334" y="5901750"/>
            <a:ext cx="1291196" cy="2333542"/>
          </a:xfrm>
          <a:custGeom>
            <a:avLst/>
            <a:gdLst/>
            <a:ahLst/>
            <a:cxnLst/>
            <a:rect l="l" t="t" r="r" b="b"/>
            <a:pathLst>
              <a:path w="1291196" h="2333542">
                <a:moveTo>
                  <a:pt x="0" y="0"/>
                </a:moveTo>
                <a:lnTo>
                  <a:pt x="1291196" y="0"/>
                </a:lnTo>
                <a:lnTo>
                  <a:pt x="1291196" y="2333542"/>
                </a:lnTo>
                <a:lnTo>
                  <a:pt x="0" y="233354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5716138" y="0"/>
            <a:ext cx="7019690" cy="2679900"/>
          </a:xfrm>
          <a:custGeom>
            <a:avLst/>
            <a:gdLst/>
            <a:ahLst/>
            <a:cxnLst/>
            <a:rect l="l" t="t" r="r" b="b"/>
            <a:pathLst>
              <a:path w="7019690" h="2679900">
                <a:moveTo>
                  <a:pt x="0" y="0"/>
                </a:moveTo>
                <a:lnTo>
                  <a:pt x="7019690" y="0"/>
                </a:lnTo>
                <a:lnTo>
                  <a:pt x="7019690" y="2679900"/>
                </a:lnTo>
                <a:lnTo>
                  <a:pt x="0" y="2679900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TextBox 20"/>
          <p:cNvSpPr txBox="1"/>
          <p:nvPr/>
        </p:nvSpPr>
        <p:spPr>
          <a:xfrm>
            <a:off x="175541" y="8965537"/>
            <a:ext cx="8323284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Supervisor: Mr. Ronen Zilber</a:t>
            </a:r>
          </a:p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Email: rzilberl@gmail.com</a:t>
            </a:r>
          </a:p>
          <a:p>
            <a:pPr algn="l">
              <a:lnSpc>
                <a:spcPts val="3840"/>
              </a:lnSpc>
            </a:pPr>
            <a:endParaRPr lang="en-US" sz="3200" spc="-64">
              <a:solidFill>
                <a:srgbClr val="35363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5541" y="8272058"/>
            <a:ext cx="603455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By: Rami Amasha, Moayad Hamza</a:t>
            </a:r>
          </a:p>
          <a:p>
            <a:pPr algn="l">
              <a:lnSpc>
                <a:spcPts val="3840"/>
              </a:lnSpc>
            </a:pPr>
            <a:endParaRPr lang="en-US" sz="3200" spc="-64">
              <a:solidFill>
                <a:srgbClr val="35363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0" y="5882700"/>
            <a:ext cx="5716138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b="1" spc="-69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Capstone Project Phase II</a:t>
            </a:r>
          </a:p>
          <a:p>
            <a:pPr algn="ctr">
              <a:lnSpc>
                <a:spcPts val="4199"/>
              </a:lnSpc>
            </a:pPr>
            <a:r>
              <a:rPr lang="en-US" sz="3499" b="1" spc="-69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Project Number 24-1-D-19</a:t>
            </a:r>
          </a:p>
          <a:p>
            <a:pPr algn="ctr">
              <a:lnSpc>
                <a:spcPts val="4199"/>
              </a:lnSpc>
            </a:pPr>
            <a:endParaRPr lang="en-US" sz="3499" b="1" spc="-69">
              <a:solidFill>
                <a:srgbClr val="35363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72163" y="9637049"/>
            <a:ext cx="2297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48932" y="-1777046"/>
            <a:ext cx="4561018" cy="4552307"/>
          </a:xfrm>
          <a:custGeom>
            <a:avLst/>
            <a:gdLst/>
            <a:ahLst/>
            <a:cxnLst/>
            <a:rect l="l" t="t" r="r" b="b"/>
            <a:pathLst>
              <a:path w="4561018" h="4552307">
                <a:moveTo>
                  <a:pt x="0" y="0"/>
                </a:moveTo>
                <a:lnTo>
                  <a:pt x="4561018" y="0"/>
                </a:lnTo>
                <a:lnTo>
                  <a:pt x="4561018" y="4552308"/>
                </a:lnTo>
                <a:lnTo>
                  <a:pt x="0" y="4552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366096" y="9393040"/>
            <a:ext cx="651854" cy="809616"/>
          </a:xfrm>
          <a:custGeom>
            <a:avLst/>
            <a:gdLst/>
            <a:ahLst/>
            <a:cxnLst/>
            <a:rect l="l" t="t" r="r" b="b"/>
            <a:pathLst>
              <a:path w="651854" h="809616">
                <a:moveTo>
                  <a:pt x="0" y="0"/>
                </a:moveTo>
                <a:lnTo>
                  <a:pt x="651854" y="0"/>
                </a:lnTo>
                <a:lnTo>
                  <a:pt x="651854" y="809616"/>
                </a:lnTo>
                <a:lnTo>
                  <a:pt x="0" y="809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427804" y="9549092"/>
            <a:ext cx="537272" cy="561930"/>
          </a:xfrm>
          <a:custGeom>
            <a:avLst/>
            <a:gdLst/>
            <a:ahLst/>
            <a:cxnLst/>
            <a:rect l="l" t="t" r="r" b="b"/>
            <a:pathLst>
              <a:path w="537272" h="561930">
                <a:moveTo>
                  <a:pt x="0" y="0"/>
                </a:moveTo>
                <a:lnTo>
                  <a:pt x="537272" y="0"/>
                </a:lnTo>
                <a:lnTo>
                  <a:pt x="537272" y="561930"/>
                </a:lnTo>
                <a:lnTo>
                  <a:pt x="0" y="561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92400" y="8938694"/>
            <a:ext cx="710888" cy="1288144"/>
          </a:xfrm>
          <a:custGeom>
            <a:avLst/>
            <a:gdLst/>
            <a:ahLst/>
            <a:cxnLst/>
            <a:rect l="l" t="t" r="r" b="b"/>
            <a:pathLst>
              <a:path w="710888" h="1288144">
                <a:moveTo>
                  <a:pt x="0" y="0"/>
                </a:moveTo>
                <a:lnTo>
                  <a:pt x="710888" y="0"/>
                </a:lnTo>
                <a:lnTo>
                  <a:pt x="710888" y="1288144"/>
                </a:lnTo>
                <a:lnTo>
                  <a:pt x="0" y="12881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5951976" y="232334"/>
            <a:ext cx="2123958" cy="1117998"/>
          </a:xfrm>
          <a:custGeom>
            <a:avLst/>
            <a:gdLst/>
            <a:ahLst/>
            <a:cxnLst/>
            <a:rect l="l" t="t" r="r" b="b"/>
            <a:pathLst>
              <a:path w="2123958" h="1117998">
                <a:moveTo>
                  <a:pt x="0" y="0"/>
                </a:moveTo>
                <a:lnTo>
                  <a:pt x="2123958" y="0"/>
                </a:lnTo>
                <a:lnTo>
                  <a:pt x="2123958" y="1117998"/>
                </a:lnTo>
                <a:lnTo>
                  <a:pt x="0" y="1117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907701" y="9588886"/>
            <a:ext cx="449143" cy="45219"/>
          </a:xfrm>
          <a:custGeom>
            <a:avLst/>
            <a:gdLst/>
            <a:ahLst/>
            <a:cxnLst/>
            <a:rect l="l" t="t" r="r" b="b"/>
            <a:pathLst>
              <a:path w="449143" h="45219">
                <a:moveTo>
                  <a:pt x="0" y="0"/>
                </a:moveTo>
                <a:lnTo>
                  <a:pt x="449144" y="0"/>
                </a:lnTo>
                <a:lnTo>
                  <a:pt x="449144" y="45220"/>
                </a:lnTo>
                <a:lnTo>
                  <a:pt x="0" y="452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5780903" y="8605256"/>
            <a:ext cx="3697148" cy="3166974"/>
          </a:xfrm>
          <a:custGeom>
            <a:avLst/>
            <a:gdLst/>
            <a:ahLst/>
            <a:cxnLst/>
            <a:rect l="l" t="t" r="r" b="b"/>
            <a:pathLst>
              <a:path w="3697148" h="3166974">
                <a:moveTo>
                  <a:pt x="0" y="0"/>
                </a:moveTo>
                <a:lnTo>
                  <a:pt x="3697148" y="0"/>
                </a:lnTo>
                <a:lnTo>
                  <a:pt x="3697148" y="3166974"/>
                </a:lnTo>
                <a:lnTo>
                  <a:pt x="0" y="31669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-1558745" y="-1032366"/>
            <a:ext cx="2985189" cy="4990255"/>
          </a:xfrm>
          <a:custGeom>
            <a:avLst/>
            <a:gdLst/>
            <a:ahLst/>
            <a:cxnLst/>
            <a:rect l="l" t="t" r="r" b="b"/>
            <a:pathLst>
              <a:path w="2985189" h="4990255">
                <a:moveTo>
                  <a:pt x="0" y="0"/>
                </a:moveTo>
                <a:lnTo>
                  <a:pt x="2985190" y="0"/>
                </a:lnTo>
                <a:lnTo>
                  <a:pt x="2985190" y="4990256"/>
                </a:lnTo>
                <a:lnTo>
                  <a:pt x="0" y="49902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145096" y="2019200"/>
          <a:ext cx="9014216" cy="7684525"/>
        </p:xfrm>
        <a:graphic>
          <a:graphicData uri="http://schemas.openxmlformats.org/drawingml/2006/table">
            <a:tbl>
              <a:tblPr/>
              <a:tblGrid>
                <a:gridCol w="4507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7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508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Criterion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achivement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986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video calls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create and join meetings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986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Transcription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transcription files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86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user controls inside meeting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full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986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privacy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user data encrypted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7A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Freeform 11"/>
          <p:cNvSpPr/>
          <p:nvPr/>
        </p:nvSpPr>
        <p:spPr>
          <a:xfrm>
            <a:off x="375823" y="3957890"/>
            <a:ext cx="4302548" cy="4114800"/>
          </a:xfrm>
          <a:custGeom>
            <a:avLst/>
            <a:gdLst/>
            <a:ahLst/>
            <a:cxnLst/>
            <a:rect l="l" t="t" r="r" b="b"/>
            <a:pathLst>
              <a:path w="4302548" h="4114800">
                <a:moveTo>
                  <a:pt x="0" y="0"/>
                </a:moveTo>
                <a:lnTo>
                  <a:pt x="4302548" y="0"/>
                </a:lnTo>
                <a:lnTo>
                  <a:pt x="4302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1531425" y="542925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Success Criteria and Achievements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20537" y="9674704"/>
            <a:ext cx="875863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2642" y="167529"/>
            <a:ext cx="16902716" cy="244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3D3D3D"/>
                </a:solidFill>
                <a:latin typeface="Lato Bold"/>
                <a:ea typeface="Lato Bold"/>
                <a:cs typeface="Lato Bold"/>
                <a:sym typeface="Lato Bold"/>
              </a:rPr>
              <a:t>Now, lets see real meeting and check the transcription file generated by the system</a:t>
            </a:r>
          </a:p>
        </p:txBody>
      </p:sp>
      <p:sp>
        <p:nvSpPr>
          <p:cNvPr id="3" name="Freeform 3"/>
          <p:cNvSpPr/>
          <p:nvPr/>
        </p:nvSpPr>
        <p:spPr>
          <a:xfrm rot="3021670">
            <a:off x="-3671132" y="-1357433"/>
            <a:ext cx="13398199" cy="13764542"/>
          </a:xfrm>
          <a:custGeom>
            <a:avLst/>
            <a:gdLst/>
            <a:ahLst/>
            <a:cxnLst/>
            <a:rect l="l" t="t" r="r" b="b"/>
            <a:pathLst>
              <a:path w="13398199" h="13764542">
                <a:moveTo>
                  <a:pt x="0" y="0"/>
                </a:moveTo>
                <a:lnTo>
                  <a:pt x="13398198" y="0"/>
                </a:lnTo>
                <a:lnTo>
                  <a:pt x="13398198" y="13764542"/>
                </a:lnTo>
                <a:lnTo>
                  <a:pt x="0" y="13764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5738370" y="2977929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8457268" y="9637049"/>
            <a:ext cx="839132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918" b="918"/>
          <a:stretch>
            <a:fillRect/>
          </a:stretch>
        </p:blipFill>
        <p:spPr>
          <a:xfrm>
            <a:off x="0" y="0"/>
            <a:ext cx="18493227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53637" y="9637049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94658" y="6081648"/>
            <a:ext cx="6976699" cy="7622632"/>
          </a:xfrm>
          <a:custGeom>
            <a:avLst/>
            <a:gdLst/>
            <a:ahLst/>
            <a:cxnLst/>
            <a:rect l="l" t="t" r="r" b="b"/>
            <a:pathLst>
              <a:path w="6976699" h="7622632">
                <a:moveTo>
                  <a:pt x="0" y="0"/>
                </a:moveTo>
                <a:lnTo>
                  <a:pt x="6976698" y="0"/>
                </a:lnTo>
                <a:lnTo>
                  <a:pt x="6976698" y="7622632"/>
                </a:lnTo>
                <a:lnTo>
                  <a:pt x="0" y="7622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80400" y="8428786"/>
            <a:ext cx="1032234" cy="1558440"/>
          </a:xfrm>
          <a:custGeom>
            <a:avLst/>
            <a:gdLst/>
            <a:ahLst/>
            <a:cxnLst/>
            <a:rect l="l" t="t" r="r" b="b"/>
            <a:pathLst>
              <a:path w="1032234" h="1558440">
                <a:moveTo>
                  <a:pt x="0" y="0"/>
                </a:moveTo>
                <a:lnTo>
                  <a:pt x="1032234" y="0"/>
                </a:lnTo>
                <a:lnTo>
                  <a:pt x="1032234" y="1558440"/>
                </a:lnTo>
                <a:lnTo>
                  <a:pt x="0" y="1558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-2818904" y="-3039078"/>
            <a:ext cx="5512919" cy="6382024"/>
          </a:xfrm>
          <a:custGeom>
            <a:avLst/>
            <a:gdLst/>
            <a:ahLst/>
            <a:cxnLst/>
            <a:rect l="l" t="t" r="r" b="b"/>
            <a:pathLst>
              <a:path w="5512919" h="6382024">
                <a:moveTo>
                  <a:pt x="0" y="0"/>
                </a:moveTo>
                <a:lnTo>
                  <a:pt x="5512920" y="0"/>
                </a:lnTo>
                <a:lnTo>
                  <a:pt x="5512920" y="6382024"/>
                </a:lnTo>
                <a:lnTo>
                  <a:pt x="0" y="6382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6229940" y="533678"/>
            <a:ext cx="1659984" cy="1501776"/>
          </a:xfrm>
          <a:custGeom>
            <a:avLst/>
            <a:gdLst/>
            <a:ahLst/>
            <a:cxnLst/>
            <a:rect l="l" t="t" r="r" b="b"/>
            <a:pathLst>
              <a:path w="1659984" h="1501776">
                <a:moveTo>
                  <a:pt x="0" y="0"/>
                </a:moveTo>
                <a:lnTo>
                  <a:pt x="1659984" y="0"/>
                </a:lnTo>
                <a:lnTo>
                  <a:pt x="1659984" y="1501776"/>
                </a:lnTo>
                <a:lnTo>
                  <a:pt x="0" y="150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8729858" y="1333016"/>
            <a:ext cx="10918209" cy="8229600"/>
          </a:xfrm>
          <a:custGeom>
            <a:avLst/>
            <a:gdLst/>
            <a:ahLst/>
            <a:cxnLst/>
            <a:rect l="l" t="t" r="r" b="b"/>
            <a:pathLst>
              <a:path w="10918209" h="8229600">
                <a:moveTo>
                  <a:pt x="0" y="0"/>
                </a:moveTo>
                <a:lnTo>
                  <a:pt x="10918209" y="0"/>
                </a:lnTo>
                <a:lnTo>
                  <a:pt x="109182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2034150" y="798791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Challenges we faced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4150" y="3937876"/>
            <a:ext cx="9324737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Accuracy of Transcriptions.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Sensitive data.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Gateway Timeout Configuration.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6910" y="9674704"/>
            <a:ext cx="697090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02021" y="6715613"/>
            <a:ext cx="7680111" cy="7874667"/>
          </a:xfrm>
          <a:custGeom>
            <a:avLst/>
            <a:gdLst/>
            <a:ahLst/>
            <a:cxnLst/>
            <a:rect l="l" t="t" r="r" b="b"/>
            <a:pathLst>
              <a:path w="7680111" h="7874667">
                <a:moveTo>
                  <a:pt x="0" y="0"/>
                </a:moveTo>
                <a:lnTo>
                  <a:pt x="7680110" y="0"/>
                </a:lnTo>
                <a:lnTo>
                  <a:pt x="7680110" y="7874666"/>
                </a:lnTo>
                <a:lnTo>
                  <a:pt x="0" y="7874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3533137" y="7818475"/>
            <a:ext cx="5743483" cy="4919422"/>
          </a:xfrm>
          <a:custGeom>
            <a:avLst/>
            <a:gdLst/>
            <a:ahLst/>
            <a:cxnLst/>
            <a:rect l="l" t="t" r="r" b="b"/>
            <a:pathLst>
              <a:path w="5743483" h="4919422">
                <a:moveTo>
                  <a:pt x="0" y="0"/>
                </a:moveTo>
                <a:lnTo>
                  <a:pt x="5743484" y="0"/>
                </a:lnTo>
                <a:lnTo>
                  <a:pt x="5743484" y="4919422"/>
                </a:lnTo>
                <a:lnTo>
                  <a:pt x="0" y="491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4385707" y="-3283751"/>
            <a:ext cx="6712739" cy="5710372"/>
          </a:xfrm>
          <a:custGeom>
            <a:avLst/>
            <a:gdLst/>
            <a:ahLst/>
            <a:cxnLst/>
            <a:rect l="l" t="t" r="r" b="b"/>
            <a:pathLst>
              <a:path w="6712739" h="5710372">
                <a:moveTo>
                  <a:pt x="0" y="0"/>
                </a:moveTo>
                <a:lnTo>
                  <a:pt x="6712740" y="0"/>
                </a:lnTo>
                <a:lnTo>
                  <a:pt x="6712740" y="5710372"/>
                </a:lnTo>
                <a:lnTo>
                  <a:pt x="0" y="5710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5863744" y="354186"/>
            <a:ext cx="1995648" cy="1474190"/>
          </a:xfrm>
          <a:custGeom>
            <a:avLst/>
            <a:gdLst/>
            <a:ahLst/>
            <a:cxnLst/>
            <a:rect l="l" t="t" r="r" b="b"/>
            <a:pathLst>
              <a:path w="1995648" h="1474190">
                <a:moveTo>
                  <a:pt x="0" y="0"/>
                </a:moveTo>
                <a:lnTo>
                  <a:pt x="1995648" y="0"/>
                </a:lnTo>
                <a:lnTo>
                  <a:pt x="1995648" y="1474190"/>
                </a:lnTo>
                <a:lnTo>
                  <a:pt x="0" y="14741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2205576"/>
          <a:ext cx="12271999" cy="7572329"/>
        </p:xfrm>
        <a:graphic>
          <a:graphicData uri="http://schemas.openxmlformats.org/drawingml/2006/table">
            <a:tbl>
              <a:tblPr/>
              <a:tblGrid>
                <a:gridCol w="127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5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0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0957"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 b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Test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 b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Tested Function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 b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Expected Result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 b="1">
                          <a:solidFill>
                            <a:srgbClr val="383838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result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8093"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75"/>
                        </a:lnSpc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Page load</a:t>
                      </a:r>
                    </a:p>
                    <a:p>
                      <a:pPr algn="ctr">
                        <a:lnSpc>
                          <a:spcPts val="3375"/>
                        </a:lnSpc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75"/>
                        </a:lnSpc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First page load&lt;2s</a:t>
                      </a:r>
                    </a:p>
                    <a:p>
                      <a:pPr algn="ctr">
                        <a:lnSpc>
                          <a:spcPts val="3375"/>
                        </a:lnSpc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lodaing time~400ms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920"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Join meeting process.</a:t>
                      </a: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75"/>
                        </a:lnSpc>
                      </a:pPr>
                      <a:r>
                        <a:rPr lang="en-US" sz="2410">
                          <a:solidFill>
                            <a:srgbClr val="383838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 pop-up should appear asking for the meeting ID.</a:t>
                      </a:r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75"/>
                        </a:lnSpc>
                        <a:defRPr/>
                      </a:pPr>
                      <a:endParaRPr lang="en-US" sz="1100"/>
                    </a:p>
                  </a:txBody>
                  <a:tcPr marL="164031" marR="164031" marT="164031" marB="164031" anchor="ctr">
                    <a:lnL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48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7543800" y="5420489"/>
            <a:ext cx="5562600" cy="4357416"/>
          </a:xfrm>
          <a:custGeom>
            <a:avLst/>
            <a:gdLst/>
            <a:ahLst/>
            <a:cxnLst/>
            <a:rect l="l" t="t" r="r" b="b"/>
            <a:pathLst>
              <a:path w="6621720" h="4724621">
                <a:moveTo>
                  <a:pt x="0" y="0"/>
                </a:moveTo>
                <a:lnTo>
                  <a:pt x="6621720" y="0"/>
                </a:lnTo>
                <a:lnTo>
                  <a:pt x="6621720" y="4724622"/>
                </a:lnTo>
                <a:lnTo>
                  <a:pt x="0" y="47246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1028700" y="-47625"/>
            <a:ext cx="10590636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40"/>
              </a:lnSpc>
            </a:pPr>
            <a:r>
              <a:rPr lang="en-US" sz="107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Testing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1552" y="9637049"/>
            <a:ext cx="550048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95" r="495" b="13437"/>
          <a:stretch>
            <a:fillRect/>
          </a:stretch>
        </p:blipFill>
        <p:spPr>
          <a:xfrm>
            <a:off x="0" y="8267"/>
            <a:ext cx="18288000" cy="102787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44588" y="9637049"/>
            <a:ext cx="699412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3746" y="6551859"/>
            <a:ext cx="8031556" cy="7650073"/>
          </a:xfrm>
          <a:custGeom>
            <a:avLst/>
            <a:gdLst/>
            <a:ahLst/>
            <a:cxnLst/>
            <a:rect l="l" t="t" r="r" b="b"/>
            <a:pathLst>
              <a:path w="8031556" h="7650073">
                <a:moveTo>
                  <a:pt x="0" y="0"/>
                </a:moveTo>
                <a:lnTo>
                  <a:pt x="8031556" y="0"/>
                </a:lnTo>
                <a:lnTo>
                  <a:pt x="8031556" y="7650074"/>
                </a:lnTo>
                <a:lnTo>
                  <a:pt x="0" y="765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2939832" y="-3129853"/>
            <a:ext cx="6026633" cy="6667359"/>
          </a:xfrm>
          <a:custGeom>
            <a:avLst/>
            <a:gdLst/>
            <a:ahLst/>
            <a:cxnLst/>
            <a:rect l="l" t="t" r="r" b="b"/>
            <a:pathLst>
              <a:path w="6026633" h="6667359">
                <a:moveTo>
                  <a:pt x="0" y="0"/>
                </a:moveTo>
                <a:lnTo>
                  <a:pt x="6026632" y="0"/>
                </a:lnTo>
                <a:lnTo>
                  <a:pt x="6026632" y="6667360"/>
                </a:lnTo>
                <a:lnTo>
                  <a:pt x="0" y="6667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0132" y="8746088"/>
            <a:ext cx="1756316" cy="1309064"/>
          </a:xfrm>
          <a:custGeom>
            <a:avLst/>
            <a:gdLst/>
            <a:ahLst/>
            <a:cxnLst/>
            <a:rect l="l" t="t" r="r" b="b"/>
            <a:pathLst>
              <a:path w="1756316" h="1309064">
                <a:moveTo>
                  <a:pt x="0" y="0"/>
                </a:moveTo>
                <a:lnTo>
                  <a:pt x="1756316" y="0"/>
                </a:lnTo>
                <a:lnTo>
                  <a:pt x="1756316" y="1309064"/>
                </a:lnTo>
                <a:lnTo>
                  <a:pt x="0" y="1309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6229940" y="533678"/>
            <a:ext cx="1659984" cy="1501776"/>
          </a:xfrm>
          <a:custGeom>
            <a:avLst/>
            <a:gdLst/>
            <a:ahLst/>
            <a:cxnLst/>
            <a:rect l="l" t="t" r="r" b="b"/>
            <a:pathLst>
              <a:path w="1659984" h="1501776">
                <a:moveTo>
                  <a:pt x="0" y="0"/>
                </a:moveTo>
                <a:lnTo>
                  <a:pt x="1659984" y="0"/>
                </a:lnTo>
                <a:lnTo>
                  <a:pt x="1659984" y="1501776"/>
                </a:lnTo>
                <a:lnTo>
                  <a:pt x="0" y="150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9238339" y="795273"/>
            <a:ext cx="7950815" cy="7950815"/>
          </a:xfrm>
          <a:custGeom>
            <a:avLst/>
            <a:gdLst/>
            <a:ahLst/>
            <a:cxnLst/>
            <a:rect l="l" t="t" r="r" b="b"/>
            <a:pathLst>
              <a:path w="7950815" h="7950815">
                <a:moveTo>
                  <a:pt x="0" y="0"/>
                </a:moveTo>
                <a:lnTo>
                  <a:pt x="7950815" y="0"/>
                </a:lnTo>
                <a:lnTo>
                  <a:pt x="7950815" y="7950815"/>
                </a:lnTo>
                <a:lnTo>
                  <a:pt x="0" y="7950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531425" y="1255991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Conclusions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425" y="2946790"/>
            <a:ext cx="15901631" cy="401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Functional achievments.</a:t>
            </a:r>
          </a:p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Performance.</a:t>
            </a:r>
          </a:p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Challenges Addressed.</a:t>
            </a:r>
          </a:p>
          <a:p>
            <a:pPr algn="l">
              <a:lnSpc>
                <a:spcPts val="8120"/>
              </a:lnSpc>
            </a:pPr>
            <a:endParaRPr lang="en-US" sz="4000" b="1">
              <a:solidFill>
                <a:srgbClr val="383838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33336" y="9637048"/>
            <a:ext cx="710663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3746" y="6551859"/>
            <a:ext cx="8031556" cy="7650073"/>
          </a:xfrm>
          <a:custGeom>
            <a:avLst/>
            <a:gdLst/>
            <a:ahLst/>
            <a:cxnLst/>
            <a:rect l="l" t="t" r="r" b="b"/>
            <a:pathLst>
              <a:path w="8031556" h="7650073">
                <a:moveTo>
                  <a:pt x="0" y="0"/>
                </a:moveTo>
                <a:lnTo>
                  <a:pt x="8031556" y="0"/>
                </a:lnTo>
                <a:lnTo>
                  <a:pt x="8031556" y="7650074"/>
                </a:lnTo>
                <a:lnTo>
                  <a:pt x="0" y="765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2939832" y="-3129853"/>
            <a:ext cx="6026633" cy="6667359"/>
          </a:xfrm>
          <a:custGeom>
            <a:avLst/>
            <a:gdLst/>
            <a:ahLst/>
            <a:cxnLst/>
            <a:rect l="l" t="t" r="r" b="b"/>
            <a:pathLst>
              <a:path w="6026633" h="6667359">
                <a:moveTo>
                  <a:pt x="0" y="0"/>
                </a:moveTo>
                <a:lnTo>
                  <a:pt x="6026632" y="0"/>
                </a:lnTo>
                <a:lnTo>
                  <a:pt x="6026632" y="6667360"/>
                </a:lnTo>
                <a:lnTo>
                  <a:pt x="0" y="6667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0132" y="8746088"/>
            <a:ext cx="1756316" cy="1309064"/>
          </a:xfrm>
          <a:custGeom>
            <a:avLst/>
            <a:gdLst/>
            <a:ahLst/>
            <a:cxnLst/>
            <a:rect l="l" t="t" r="r" b="b"/>
            <a:pathLst>
              <a:path w="1756316" h="1309064">
                <a:moveTo>
                  <a:pt x="0" y="0"/>
                </a:moveTo>
                <a:lnTo>
                  <a:pt x="1756316" y="0"/>
                </a:lnTo>
                <a:lnTo>
                  <a:pt x="1756316" y="1309064"/>
                </a:lnTo>
                <a:lnTo>
                  <a:pt x="0" y="1309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6229940" y="533678"/>
            <a:ext cx="1659984" cy="1501776"/>
          </a:xfrm>
          <a:custGeom>
            <a:avLst/>
            <a:gdLst/>
            <a:ahLst/>
            <a:cxnLst/>
            <a:rect l="l" t="t" r="r" b="b"/>
            <a:pathLst>
              <a:path w="1659984" h="1501776">
                <a:moveTo>
                  <a:pt x="0" y="0"/>
                </a:moveTo>
                <a:lnTo>
                  <a:pt x="1659984" y="0"/>
                </a:lnTo>
                <a:lnTo>
                  <a:pt x="1659984" y="1501776"/>
                </a:lnTo>
                <a:lnTo>
                  <a:pt x="0" y="150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1654993" y="2564091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531425" y="1478241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Future 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425" y="4024233"/>
            <a:ext cx="15901631" cy="401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 Improving the UI.</a:t>
            </a:r>
          </a:p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Multilingual website.</a:t>
            </a:r>
          </a:p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Adding chat messagnig between users.</a:t>
            </a:r>
          </a:p>
          <a:p>
            <a:pPr marL="863606" lvl="1" indent="-431803" algn="l">
              <a:lnSpc>
                <a:spcPts val="8120"/>
              </a:lnSpc>
              <a:buFont typeface="Arial"/>
              <a:buChar char="•"/>
            </a:pPr>
            <a:r>
              <a:rPr lang="en-US" sz="4000" b="1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Real-Time transcript.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65662" y="9637048"/>
            <a:ext cx="678338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47" t="485" b="48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41730" y="9637049"/>
            <a:ext cx="4906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99864" y="-2475361"/>
            <a:ext cx="7458728" cy="7364176"/>
          </a:xfrm>
          <a:custGeom>
            <a:avLst/>
            <a:gdLst/>
            <a:ahLst/>
            <a:cxnLst/>
            <a:rect l="l" t="t" r="r" b="b"/>
            <a:pathLst>
              <a:path w="7458728" h="7364176">
                <a:moveTo>
                  <a:pt x="0" y="0"/>
                </a:moveTo>
                <a:lnTo>
                  <a:pt x="7458728" y="0"/>
                </a:lnTo>
                <a:lnTo>
                  <a:pt x="7458728" y="7364176"/>
                </a:lnTo>
                <a:lnTo>
                  <a:pt x="0" y="736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4586701" y="6235968"/>
            <a:ext cx="5733263" cy="6486603"/>
          </a:xfrm>
          <a:custGeom>
            <a:avLst/>
            <a:gdLst/>
            <a:ahLst/>
            <a:cxnLst/>
            <a:rect l="l" t="t" r="r" b="b"/>
            <a:pathLst>
              <a:path w="5733263" h="6486603">
                <a:moveTo>
                  <a:pt x="0" y="0"/>
                </a:moveTo>
                <a:lnTo>
                  <a:pt x="5733262" y="0"/>
                </a:lnTo>
                <a:lnTo>
                  <a:pt x="5733262" y="6486602"/>
                </a:lnTo>
                <a:lnTo>
                  <a:pt x="0" y="6486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205708" y="7314899"/>
            <a:ext cx="3021498" cy="2786463"/>
          </a:xfrm>
          <a:custGeom>
            <a:avLst/>
            <a:gdLst/>
            <a:ahLst/>
            <a:cxnLst/>
            <a:rect l="l" t="t" r="r" b="b"/>
            <a:pathLst>
              <a:path w="3021498" h="2786463">
                <a:moveTo>
                  <a:pt x="0" y="0"/>
                </a:moveTo>
                <a:lnTo>
                  <a:pt x="3021498" y="0"/>
                </a:lnTo>
                <a:lnTo>
                  <a:pt x="3021498" y="2786464"/>
                </a:lnTo>
                <a:lnTo>
                  <a:pt x="0" y="27864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2961436" y="-4664787"/>
            <a:ext cx="8983802" cy="7642147"/>
          </a:xfrm>
          <a:custGeom>
            <a:avLst/>
            <a:gdLst/>
            <a:ahLst/>
            <a:cxnLst/>
            <a:rect l="l" t="t" r="r" b="b"/>
            <a:pathLst>
              <a:path w="8983802" h="7642147">
                <a:moveTo>
                  <a:pt x="0" y="0"/>
                </a:moveTo>
                <a:lnTo>
                  <a:pt x="8983802" y="0"/>
                </a:lnTo>
                <a:lnTo>
                  <a:pt x="8983802" y="7642148"/>
                </a:lnTo>
                <a:lnTo>
                  <a:pt x="0" y="7642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6841386" y="6513806"/>
            <a:ext cx="75412" cy="1085703"/>
          </a:xfrm>
          <a:custGeom>
            <a:avLst/>
            <a:gdLst/>
            <a:ahLst/>
            <a:cxnLst/>
            <a:rect l="l" t="t" r="r" b="b"/>
            <a:pathLst>
              <a:path w="75412" h="1085703">
                <a:moveTo>
                  <a:pt x="0" y="0"/>
                </a:moveTo>
                <a:lnTo>
                  <a:pt x="75412" y="0"/>
                </a:lnTo>
                <a:lnTo>
                  <a:pt x="75412" y="1085704"/>
                </a:lnTo>
                <a:lnTo>
                  <a:pt x="0" y="10857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6383198" y="5328186"/>
            <a:ext cx="958166" cy="1190062"/>
          </a:xfrm>
          <a:custGeom>
            <a:avLst/>
            <a:gdLst/>
            <a:ahLst/>
            <a:cxnLst/>
            <a:rect l="l" t="t" r="r" b="b"/>
            <a:pathLst>
              <a:path w="958166" h="1190062">
                <a:moveTo>
                  <a:pt x="0" y="0"/>
                </a:moveTo>
                <a:lnTo>
                  <a:pt x="958166" y="0"/>
                </a:lnTo>
                <a:lnTo>
                  <a:pt x="958166" y="1190062"/>
                </a:lnTo>
                <a:lnTo>
                  <a:pt x="0" y="11900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72206" y="643826"/>
            <a:ext cx="2307801" cy="2333500"/>
          </a:xfrm>
          <a:custGeom>
            <a:avLst/>
            <a:gdLst/>
            <a:ahLst/>
            <a:cxnLst/>
            <a:rect l="l" t="t" r="r" b="b"/>
            <a:pathLst>
              <a:path w="2307801" h="2333500">
                <a:moveTo>
                  <a:pt x="0" y="0"/>
                </a:moveTo>
                <a:lnTo>
                  <a:pt x="2307801" y="0"/>
                </a:lnTo>
                <a:lnTo>
                  <a:pt x="2307801" y="2333500"/>
                </a:lnTo>
                <a:lnTo>
                  <a:pt x="0" y="23335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6215934" y="7595100"/>
            <a:ext cx="1291196" cy="2333542"/>
          </a:xfrm>
          <a:custGeom>
            <a:avLst/>
            <a:gdLst/>
            <a:ahLst/>
            <a:cxnLst/>
            <a:rect l="l" t="t" r="r" b="b"/>
            <a:pathLst>
              <a:path w="1291196" h="2333542">
                <a:moveTo>
                  <a:pt x="0" y="0"/>
                </a:moveTo>
                <a:lnTo>
                  <a:pt x="1291196" y="0"/>
                </a:lnTo>
                <a:lnTo>
                  <a:pt x="1291196" y="2333542"/>
                </a:lnTo>
                <a:lnTo>
                  <a:pt x="0" y="23335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3575911" y="6518248"/>
            <a:ext cx="882953" cy="882953"/>
          </a:xfrm>
          <a:custGeom>
            <a:avLst/>
            <a:gdLst/>
            <a:ahLst/>
            <a:cxnLst/>
            <a:rect l="l" t="t" r="r" b="b"/>
            <a:pathLst>
              <a:path w="882953" h="882953">
                <a:moveTo>
                  <a:pt x="0" y="0"/>
                </a:moveTo>
                <a:lnTo>
                  <a:pt x="882953" y="0"/>
                </a:lnTo>
                <a:lnTo>
                  <a:pt x="882953" y="882953"/>
                </a:lnTo>
                <a:lnTo>
                  <a:pt x="0" y="88295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4787301" y="1362900"/>
            <a:ext cx="8713350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0"/>
              </a:lnSpc>
            </a:pPr>
            <a:r>
              <a:rPr lang="en-US" sz="170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Thanks!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4204" y="5254893"/>
            <a:ext cx="10919544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35363B"/>
                </a:solidFill>
                <a:latin typeface="Lato Bold"/>
                <a:ea typeface="Lato Bold"/>
                <a:cs typeface="Lato Bold"/>
                <a:sym typeface="Lato Bold"/>
              </a:rPr>
              <a:t>Do you have any questions?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ramiamasha84@gmail.com</a:t>
            </a:r>
          </a:p>
          <a:p>
            <a:pPr algn="ctr">
              <a:lnSpc>
                <a:spcPts val="3840"/>
              </a:lnSpc>
            </a:pPr>
            <a:endParaRPr lang="en-US" sz="3200">
              <a:solidFill>
                <a:srgbClr val="35363B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https://github.com/RamiAmasha31/rm-video-call  </a:t>
            </a:r>
          </a:p>
          <a:p>
            <a:pPr algn="ctr">
              <a:lnSpc>
                <a:spcPts val="3840"/>
              </a:lnSpc>
            </a:pPr>
            <a:endParaRPr lang="en-US" sz="3200">
              <a:solidFill>
                <a:srgbClr val="35363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33396" y="9637049"/>
            <a:ext cx="710604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3305" y="7804452"/>
            <a:ext cx="3708482" cy="4259981"/>
          </a:xfrm>
          <a:custGeom>
            <a:avLst/>
            <a:gdLst/>
            <a:ahLst/>
            <a:cxnLst/>
            <a:rect l="l" t="t" r="r" b="b"/>
            <a:pathLst>
              <a:path w="3708482" h="4259981">
                <a:moveTo>
                  <a:pt x="0" y="0"/>
                </a:moveTo>
                <a:lnTo>
                  <a:pt x="3708482" y="0"/>
                </a:lnTo>
                <a:lnTo>
                  <a:pt x="3708482" y="4259980"/>
                </a:lnTo>
                <a:lnTo>
                  <a:pt x="0" y="4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1907604" y="-2040904"/>
            <a:ext cx="4577865" cy="3894295"/>
          </a:xfrm>
          <a:custGeom>
            <a:avLst/>
            <a:gdLst/>
            <a:ahLst/>
            <a:cxnLst/>
            <a:rect l="l" t="t" r="r" b="b"/>
            <a:pathLst>
              <a:path w="4577865" h="3894295">
                <a:moveTo>
                  <a:pt x="0" y="0"/>
                </a:moveTo>
                <a:lnTo>
                  <a:pt x="4577866" y="0"/>
                </a:lnTo>
                <a:lnTo>
                  <a:pt x="4577866" y="3894296"/>
                </a:lnTo>
                <a:lnTo>
                  <a:pt x="0" y="3894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365792" y="-3114904"/>
            <a:ext cx="7857799" cy="8135848"/>
          </a:xfrm>
          <a:custGeom>
            <a:avLst/>
            <a:gdLst/>
            <a:ahLst/>
            <a:cxnLst/>
            <a:rect l="l" t="t" r="r" b="b"/>
            <a:pathLst>
              <a:path w="7857799" h="8135848">
                <a:moveTo>
                  <a:pt x="0" y="0"/>
                </a:moveTo>
                <a:lnTo>
                  <a:pt x="7857798" y="0"/>
                </a:lnTo>
                <a:lnTo>
                  <a:pt x="7857798" y="8135848"/>
                </a:lnTo>
                <a:lnTo>
                  <a:pt x="0" y="8135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028700" y="1824817"/>
            <a:ext cx="152251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5317066" y="1243885"/>
            <a:ext cx="2374622" cy="1219013"/>
          </a:xfrm>
          <a:custGeom>
            <a:avLst/>
            <a:gdLst/>
            <a:ahLst/>
            <a:cxnLst/>
            <a:rect l="l" t="t" r="r" b="b"/>
            <a:pathLst>
              <a:path w="2374622" h="1219013">
                <a:moveTo>
                  <a:pt x="0" y="0"/>
                </a:moveTo>
                <a:lnTo>
                  <a:pt x="2374622" y="0"/>
                </a:lnTo>
                <a:lnTo>
                  <a:pt x="2374622" y="1219013"/>
                </a:lnTo>
                <a:lnTo>
                  <a:pt x="0" y="1219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2537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3253838" y="5669405"/>
            <a:ext cx="4352192" cy="4114800"/>
          </a:xfrm>
          <a:custGeom>
            <a:avLst/>
            <a:gdLst/>
            <a:ahLst/>
            <a:cxnLst/>
            <a:rect l="l" t="t" r="r" b="b"/>
            <a:pathLst>
              <a:path w="4352192" h="4114800">
                <a:moveTo>
                  <a:pt x="0" y="0"/>
                </a:moveTo>
                <a:lnTo>
                  <a:pt x="4352192" y="0"/>
                </a:lnTo>
                <a:lnTo>
                  <a:pt x="4352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465177" y="6102640"/>
            <a:ext cx="5686281" cy="4114800"/>
          </a:xfrm>
          <a:custGeom>
            <a:avLst/>
            <a:gdLst/>
            <a:ahLst/>
            <a:cxnLst/>
            <a:rect l="l" t="t" r="r" b="b"/>
            <a:pathLst>
              <a:path w="5686281" h="4114800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1028700" y="3573442"/>
            <a:ext cx="13064591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After COVID-19 remote conference became more and more popular, but untilll now all the applications dont have the ability to save the transcript of the conference 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8532" y="9637049"/>
            <a:ext cx="2370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3305" y="7804452"/>
            <a:ext cx="3708482" cy="4259981"/>
          </a:xfrm>
          <a:custGeom>
            <a:avLst/>
            <a:gdLst/>
            <a:ahLst/>
            <a:cxnLst/>
            <a:rect l="l" t="t" r="r" b="b"/>
            <a:pathLst>
              <a:path w="3708482" h="4259981">
                <a:moveTo>
                  <a:pt x="0" y="0"/>
                </a:moveTo>
                <a:lnTo>
                  <a:pt x="3708482" y="0"/>
                </a:lnTo>
                <a:lnTo>
                  <a:pt x="3708482" y="4259980"/>
                </a:lnTo>
                <a:lnTo>
                  <a:pt x="0" y="4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1907604" y="-2040904"/>
            <a:ext cx="4577865" cy="3894295"/>
          </a:xfrm>
          <a:custGeom>
            <a:avLst/>
            <a:gdLst/>
            <a:ahLst/>
            <a:cxnLst/>
            <a:rect l="l" t="t" r="r" b="b"/>
            <a:pathLst>
              <a:path w="4577865" h="3894295">
                <a:moveTo>
                  <a:pt x="0" y="0"/>
                </a:moveTo>
                <a:lnTo>
                  <a:pt x="4577866" y="0"/>
                </a:lnTo>
                <a:lnTo>
                  <a:pt x="4577866" y="3894296"/>
                </a:lnTo>
                <a:lnTo>
                  <a:pt x="0" y="3894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365792" y="-3114904"/>
            <a:ext cx="7857799" cy="8135848"/>
          </a:xfrm>
          <a:custGeom>
            <a:avLst/>
            <a:gdLst/>
            <a:ahLst/>
            <a:cxnLst/>
            <a:rect l="l" t="t" r="r" b="b"/>
            <a:pathLst>
              <a:path w="7857799" h="8135848">
                <a:moveTo>
                  <a:pt x="0" y="0"/>
                </a:moveTo>
                <a:lnTo>
                  <a:pt x="7857798" y="0"/>
                </a:lnTo>
                <a:lnTo>
                  <a:pt x="7857798" y="8135848"/>
                </a:lnTo>
                <a:lnTo>
                  <a:pt x="0" y="8135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028700" y="1824817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Project Goal</a:t>
            </a:r>
          </a:p>
        </p:txBody>
      </p:sp>
      <p:sp>
        <p:nvSpPr>
          <p:cNvPr id="6" name="Freeform 6"/>
          <p:cNvSpPr/>
          <p:nvPr/>
        </p:nvSpPr>
        <p:spPr>
          <a:xfrm>
            <a:off x="15317066" y="1243885"/>
            <a:ext cx="2374622" cy="1219013"/>
          </a:xfrm>
          <a:custGeom>
            <a:avLst/>
            <a:gdLst/>
            <a:ahLst/>
            <a:cxnLst/>
            <a:rect l="l" t="t" r="r" b="b"/>
            <a:pathLst>
              <a:path w="2374622" h="1219013">
                <a:moveTo>
                  <a:pt x="0" y="0"/>
                </a:moveTo>
                <a:lnTo>
                  <a:pt x="2374622" y="0"/>
                </a:lnTo>
                <a:lnTo>
                  <a:pt x="2374622" y="1219013"/>
                </a:lnTo>
                <a:lnTo>
                  <a:pt x="0" y="1219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2537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695575" y="3689652"/>
            <a:ext cx="5686281" cy="4114800"/>
          </a:xfrm>
          <a:custGeom>
            <a:avLst/>
            <a:gdLst/>
            <a:ahLst/>
            <a:cxnLst/>
            <a:rect l="l" t="t" r="r" b="b"/>
            <a:pathLst>
              <a:path w="5686281" h="4114800">
                <a:moveTo>
                  <a:pt x="0" y="0"/>
                </a:moveTo>
                <a:lnTo>
                  <a:pt x="5686281" y="0"/>
                </a:lnTo>
                <a:lnTo>
                  <a:pt x="5686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9742830" y="3689652"/>
            <a:ext cx="5574236" cy="4114800"/>
          </a:xfrm>
          <a:custGeom>
            <a:avLst/>
            <a:gdLst/>
            <a:ahLst/>
            <a:cxnLst/>
            <a:rect l="l" t="t" r="r" b="b"/>
            <a:pathLst>
              <a:path w="5574236" h="4114800">
                <a:moveTo>
                  <a:pt x="0" y="0"/>
                </a:moveTo>
                <a:lnTo>
                  <a:pt x="5574236" y="0"/>
                </a:lnTo>
                <a:lnTo>
                  <a:pt x="5574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8561805" y="9637049"/>
            <a:ext cx="2505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3305" y="7804452"/>
            <a:ext cx="3708482" cy="4259981"/>
          </a:xfrm>
          <a:custGeom>
            <a:avLst/>
            <a:gdLst/>
            <a:ahLst/>
            <a:cxnLst/>
            <a:rect l="l" t="t" r="r" b="b"/>
            <a:pathLst>
              <a:path w="3708482" h="4259981">
                <a:moveTo>
                  <a:pt x="0" y="0"/>
                </a:moveTo>
                <a:lnTo>
                  <a:pt x="3708482" y="0"/>
                </a:lnTo>
                <a:lnTo>
                  <a:pt x="3708482" y="4259980"/>
                </a:lnTo>
                <a:lnTo>
                  <a:pt x="0" y="4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1907604" y="-2040904"/>
            <a:ext cx="4577865" cy="3894295"/>
          </a:xfrm>
          <a:custGeom>
            <a:avLst/>
            <a:gdLst/>
            <a:ahLst/>
            <a:cxnLst/>
            <a:rect l="l" t="t" r="r" b="b"/>
            <a:pathLst>
              <a:path w="4577865" h="3894295">
                <a:moveTo>
                  <a:pt x="0" y="0"/>
                </a:moveTo>
                <a:lnTo>
                  <a:pt x="4577866" y="0"/>
                </a:lnTo>
                <a:lnTo>
                  <a:pt x="4577866" y="3894296"/>
                </a:lnTo>
                <a:lnTo>
                  <a:pt x="0" y="3894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3365792" y="-3114904"/>
            <a:ext cx="7857799" cy="8135848"/>
          </a:xfrm>
          <a:custGeom>
            <a:avLst/>
            <a:gdLst/>
            <a:ahLst/>
            <a:cxnLst/>
            <a:rect l="l" t="t" r="r" b="b"/>
            <a:pathLst>
              <a:path w="7857799" h="8135848">
                <a:moveTo>
                  <a:pt x="0" y="0"/>
                </a:moveTo>
                <a:lnTo>
                  <a:pt x="7857798" y="0"/>
                </a:lnTo>
                <a:lnTo>
                  <a:pt x="7857798" y="8135848"/>
                </a:lnTo>
                <a:lnTo>
                  <a:pt x="0" y="8135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5317066" y="1243885"/>
            <a:ext cx="2374622" cy="1219013"/>
          </a:xfrm>
          <a:custGeom>
            <a:avLst/>
            <a:gdLst/>
            <a:ahLst/>
            <a:cxnLst/>
            <a:rect l="l" t="t" r="r" b="b"/>
            <a:pathLst>
              <a:path w="2374622" h="1219013">
                <a:moveTo>
                  <a:pt x="0" y="0"/>
                </a:moveTo>
                <a:lnTo>
                  <a:pt x="2374622" y="0"/>
                </a:lnTo>
                <a:lnTo>
                  <a:pt x="2374622" y="1219013"/>
                </a:lnTo>
                <a:lnTo>
                  <a:pt x="0" y="12190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2537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8556447" y="9637049"/>
            <a:ext cx="2612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5149" y="1694325"/>
            <a:ext cx="9376576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Why we need such system?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15149" y="4395530"/>
            <a:ext cx="10325038" cy="4464364"/>
            <a:chOff x="0" y="0"/>
            <a:chExt cx="13766718" cy="5952485"/>
          </a:xfrm>
        </p:grpSpPr>
        <p:sp>
          <p:nvSpPr>
            <p:cNvPr id="9" name="TextBox 9"/>
            <p:cNvSpPr txBox="1"/>
            <p:nvPr/>
          </p:nvSpPr>
          <p:spPr>
            <a:xfrm>
              <a:off x="1264616" y="-274210"/>
              <a:ext cx="12502101" cy="6226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3"/>
                </a:lnSpc>
              </a:pPr>
              <a:r>
                <a:rPr lang="en-US" sz="3569">
                  <a:solidFill>
                    <a:srgbClr val="35363B"/>
                  </a:solidFill>
                  <a:latin typeface="Lato"/>
                  <a:ea typeface="Lato"/>
                  <a:cs typeface="Lato"/>
                  <a:sym typeface="Lato"/>
                </a:rPr>
                <a:t>Indvidulas with hearing problems</a:t>
              </a:r>
            </a:p>
            <a:p>
              <a:pPr algn="l">
                <a:lnSpc>
                  <a:spcPts val="7673"/>
                </a:lnSpc>
              </a:pPr>
              <a:r>
                <a:rPr lang="en-US" sz="3569">
                  <a:solidFill>
                    <a:srgbClr val="35363B"/>
                  </a:solidFill>
                  <a:latin typeface="Lato"/>
                  <a:ea typeface="Lato"/>
                  <a:cs typeface="Lato"/>
                  <a:sym typeface="Lato"/>
                </a:rPr>
                <a:t>language barriers.</a:t>
              </a:r>
            </a:p>
            <a:p>
              <a:pPr algn="l">
                <a:lnSpc>
                  <a:spcPts val="7673"/>
                </a:lnSpc>
              </a:pPr>
              <a:r>
                <a:rPr lang="en-US" sz="3569">
                  <a:solidFill>
                    <a:srgbClr val="35363B"/>
                  </a:solidFill>
                  <a:latin typeface="Lato"/>
                  <a:ea typeface="Lato"/>
                  <a:cs typeface="Lato"/>
                  <a:sym typeface="Lato"/>
                </a:rPr>
                <a:t>Study and learning.</a:t>
              </a:r>
            </a:p>
            <a:p>
              <a:pPr algn="l">
                <a:lnSpc>
                  <a:spcPts val="7673"/>
                </a:lnSpc>
              </a:pPr>
              <a:r>
                <a:rPr lang="en-US" sz="3569">
                  <a:solidFill>
                    <a:srgbClr val="35363B"/>
                  </a:solidFill>
                  <a:latin typeface="Lato"/>
                  <a:ea typeface="Lato"/>
                  <a:cs typeface="Lato"/>
                  <a:sym typeface="Lato"/>
                </a:rPr>
                <a:t>Note-taking</a:t>
              </a:r>
            </a:p>
            <a:p>
              <a:pPr algn="l">
                <a:lnSpc>
                  <a:spcPts val="7673"/>
                </a:lnSpc>
              </a:pPr>
              <a:endParaRPr lang="en-US" sz="3569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85697" y="2647494"/>
              <a:ext cx="852023" cy="828416"/>
            </a:xfrm>
            <a:custGeom>
              <a:avLst/>
              <a:gdLst/>
              <a:ahLst/>
              <a:cxnLst/>
              <a:rect l="l" t="t" r="r" b="b"/>
              <a:pathLst>
                <a:path w="852023" h="828416">
                  <a:moveTo>
                    <a:pt x="0" y="0"/>
                  </a:moveTo>
                  <a:lnTo>
                    <a:pt x="852023" y="0"/>
                  </a:lnTo>
                  <a:lnTo>
                    <a:pt x="852023" y="828417"/>
                  </a:lnTo>
                  <a:lnTo>
                    <a:pt x="0" y="828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3848400"/>
              <a:ext cx="937720" cy="938557"/>
            </a:xfrm>
            <a:custGeom>
              <a:avLst/>
              <a:gdLst/>
              <a:ahLst/>
              <a:cxnLst/>
              <a:rect l="l" t="t" r="r" b="b"/>
              <a:pathLst>
                <a:path w="937720" h="938557">
                  <a:moveTo>
                    <a:pt x="0" y="0"/>
                  </a:moveTo>
                  <a:lnTo>
                    <a:pt x="937720" y="0"/>
                  </a:lnTo>
                  <a:lnTo>
                    <a:pt x="937720" y="938557"/>
                  </a:lnTo>
                  <a:lnTo>
                    <a:pt x="0" y="938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6976" y="1410196"/>
              <a:ext cx="728720" cy="792798"/>
            </a:xfrm>
            <a:custGeom>
              <a:avLst/>
              <a:gdLst/>
              <a:ahLst/>
              <a:cxnLst/>
              <a:rect l="l" t="t" r="r" b="b"/>
              <a:pathLst>
                <a:path w="728720" h="792798">
                  <a:moveTo>
                    <a:pt x="0" y="0"/>
                  </a:moveTo>
                  <a:lnTo>
                    <a:pt x="728720" y="0"/>
                  </a:lnTo>
                  <a:lnTo>
                    <a:pt x="728720" y="792798"/>
                  </a:lnTo>
                  <a:lnTo>
                    <a:pt x="0" y="792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6404" y="0"/>
              <a:ext cx="689864" cy="965696"/>
            </a:xfrm>
            <a:custGeom>
              <a:avLst/>
              <a:gdLst/>
              <a:ahLst/>
              <a:cxnLst/>
              <a:rect l="l" t="t" r="r" b="b"/>
              <a:pathLst>
                <a:path w="689864" h="965696">
                  <a:moveTo>
                    <a:pt x="0" y="0"/>
                  </a:moveTo>
                  <a:lnTo>
                    <a:pt x="689864" y="0"/>
                  </a:lnTo>
                  <a:lnTo>
                    <a:pt x="689864" y="965696"/>
                  </a:lnTo>
                  <a:lnTo>
                    <a:pt x="0" y="965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337950" y="2153100"/>
            <a:ext cx="5980800" cy="5980800"/>
          </a:xfrm>
          <a:custGeom>
            <a:avLst/>
            <a:gdLst/>
            <a:ahLst/>
            <a:cxnLst/>
            <a:rect l="l" t="t" r="r" b="b"/>
            <a:pathLst>
              <a:path w="5980800" h="5980800">
                <a:moveTo>
                  <a:pt x="0" y="0"/>
                </a:moveTo>
                <a:lnTo>
                  <a:pt x="5980800" y="0"/>
                </a:lnTo>
                <a:lnTo>
                  <a:pt x="5980800" y="5980800"/>
                </a:lnTo>
                <a:lnTo>
                  <a:pt x="0" y="5980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7608" r="-69080" b="-1111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5751220" y="773262"/>
            <a:ext cx="1995646" cy="3150738"/>
          </a:xfrm>
          <a:custGeom>
            <a:avLst/>
            <a:gdLst/>
            <a:ahLst/>
            <a:cxnLst/>
            <a:rect l="l" t="t" r="r" b="b"/>
            <a:pathLst>
              <a:path w="1995646" h="3150738">
                <a:moveTo>
                  <a:pt x="0" y="0"/>
                </a:moveTo>
                <a:lnTo>
                  <a:pt x="1995646" y="0"/>
                </a:lnTo>
                <a:lnTo>
                  <a:pt x="1995646" y="3150738"/>
                </a:lnTo>
                <a:lnTo>
                  <a:pt x="0" y="315073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130132" y="8746088"/>
            <a:ext cx="1756316" cy="1309064"/>
          </a:xfrm>
          <a:custGeom>
            <a:avLst/>
            <a:gdLst/>
            <a:ahLst/>
            <a:cxnLst/>
            <a:rect l="l" t="t" r="r" b="b"/>
            <a:pathLst>
              <a:path w="1756316" h="1309064">
                <a:moveTo>
                  <a:pt x="0" y="0"/>
                </a:moveTo>
                <a:lnTo>
                  <a:pt x="1756316" y="0"/>
                </a:lnTo>
                <a:lnTo>
                  <a:pt x="1756316" y="1309064"/>
                </a:lnTo>
                <a:lnTo>
                  <a:pt x="0" y="13090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94658" y="6081648"/>
            <a:ext cx="6976699" cy="7622632"/>
          </a:xfrm>
          <a:custGeom>
            <a:avLst/>
            <a:gdLst/>
            <a:ahLst/>
            <a:cxnLst/>
            <a:rect l="l" t="t" r="r" b="b"/>
            <a:pathLst>
              <a:path w="6976699" h="7622632">
                <a:moveTo>
                  <a:pt x="0" y="0"/>
                </a:moveTo>
                <a:lnTo>
                  <a:pt x="6976698" y="0"/>
                </a:lnTo>
                <a:lnTo>
                  <a:pt x="6976698" y="7622632"/>
                </a:lnTo>
                <a:lnTo>
                  <a:pt x="0" y="7622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80400" y="8428786"/>
            <a:ext cx="1032234" cy="1558440"/>
          </a:xfrm>
          <a:custGeom>
            <a:avLst/>
            <a:gdLst/>
            <a:ahLst/>
            <a:cxnLst/>
            <a:rect l="l" t="t" r="r" b="b"/>
            <a:pathLst>
              <a:path w="1032234" h="1558440">
                <a:moveTo>
                  <a:pt x="0" y="0"/>
                </a:moveTo>
                <a:lnTo>
                  <a:pt x="1032234" y="0"/>
                </a:lnTo>
                <a:lnTo>
                  <a:pt x="1032234" y="1558440"/>
                </a:lnTo>
                <a:lnTo>
                  <a:pt x="0" y="1558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-2818904" y="-3039078"/>
            <a:ext cx="5512919" cy="6382024"/>
          </a:xfrm>
          <a:custGeom>
            <a:avLst/>
            <a:gdLst/>
            <a:ahLst/>
            <a:cxnLst/>
            <a:rect l="l" t="t" r="r" b="b"/>
            <a:pathLst>
              <a:path w="5512919" h="6382024">
                <a:moveTo>
                  <a:pt x="0" y="0"/>
                </a:moveTo>
                <a:lnTo>
                  <a:pt x="5512920" y="0"/>
                </a:lnTo>
                <a:lnTo>
                  <a:pt x="5512920" y="6382024"/>
                </a:lnTo>
                <a:lnTo>
                  <a:pt x="0" y="6382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6229940" y="533678"/>
            <a:ext cx="1659984" cy="1501776"/>
          </a:xfrm>
          <a:custGeom>
            <a:avLst/>
            <a:gdLst/>
            <a:ahLst/>
            <a:cxnLst/>
            <a:rect l="l" t="t" r="r" b="b"/>
            <a:pathLst>
              <a:path w="1659984" h="1501776">
                <a:moveTo>
                  <a:pt x="0" y="0"/>
                </a:moveTo>
                <a:lnTo>
                  <a:pt x="1659984" y="0"/>
                </a:lnTo>
                <a:lnTo>
                  <a:pt x="1659984" y="1501776"/>
                </a:lnTo>
                <a:lnTo>
                  <a:pt x="0" y="150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2034150" y="798791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System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4150" y="2006879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5363B"/>
                </a:solidFill>
                <a:latin typeface="Arimo"/>
                <a:ea typeface="Arimo"/>
                <a:cs typeface="Arimo"/>
                <a:sym typeface="Arimo"/>
              </a:rPr>
              <a:t>Functional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4150" y="3937876"/>
            <a:ext cx="7820620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video calls.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meeting controls.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speech-to-text integration.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data privacy.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viewing transcriptions.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59483" y="9637049"/>
            <a:ext cx="2551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496533" y="2447728"/>
            <a:ext cx="4520393" cy="6456920"/>
          </a:xfrm>
          <a:custGeom>
            <a:avLst/>
            <a:gdLst/>
            <a:ahLst/>
            <a:cxnLst/>
            <a:rect l="l" t="t" r="r" b="b"/>
            <a:pathLst>
              <a:path w="4520393" h="6456920">
                <a:moveTo>
                  <a:pt x="0" y="0"/>
                </a:moveTo>
                <a:lnTo>
                  <a:pt x="4520393" y="0"/>
                </a:lnTo>
                <a:lnTo>
                  <a:pt x="4520393" y="6456920"/>
                </a:lnTo>
                <a:lnTo>
                  <a:pt x="0" y="6456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94658" y="6081648"/>
            <a:ext cx="6976699" cy="7622632"/>
          </a:xfrm>
          <a:custGeom>
            <a:avLst/>
            <a:gdLst/>
            <a:ahLst/>
            <a:cxnLst/>
            <a:rect l="l" t="t" r="r" b="b"/>
            <a:pathLst>
              <a:path w="6976699" h="7622632">
                <a:moveTo>
                  <a:pt x="0" y="0"/>
                </a:moveTo>
                <a:lnTo>
                  <a:pt x="6976698" y="0"/>
                </a:lnTo>
                <a:lnTo>
                  <a:pt x="6976698" y="7622632"/>
                </a:lnTo>
                <a:lnTo>
                  <a:pt x="0" y="7622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80400" y="8428786"/>
            <a:ext cx="1032234" cy="1558440"/>
          </a:xfrm>
          <a:custGeom>
            <a:avLst/>
            <a:gdLst/>
            <a:ahLst/>
            <a:cxnLst/>
            <a:rect l="l" t="t" r="r" b="b"/>
            <a:pathLst>
              <a:path w="1032234" h="1558440">
                <a:moveTo>
                  <a:pt x="0" y="0"/>
                </a:moveTo>
                <a:lnTo>
                  <a:pt x="1032234" y="0"/>
                </a:lnTo>
                <a:lnTo>
                  <a:pt x="1032234" y="1558440"/>
                </a:lnTo>
                <a:lnTo>
                  <a:pt x="0" y="1558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-2818904" y="-3039078"/>
            <a:ext cx="5512919" cy="6382024"/>
          </a:xfrm>
          <a:custGeom>
            <a:avLst/>
            <a:gdLst/>
            <a:ahLst/>
            <a:cxnLst/>
            <a:rect l="l" t="t" r="r" b="b"/>
            <a:pathLst>
              <a:path w="5512919" h="6382024">
                <a:moveTo>
                  <a:pt x="0" y="0"/>
                </a:moveTo>
                <a:lnTo>
                  <a:pt x="5512920" y="0"/>
                </a:lnTo>
                <a:lnTo>
                  <a:pt x="5512920" y="6382024"/>
                </a:lnTo>
                <a:lnTo>
                  <a:pt x="0" y="6382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6229940" y="533678"/>
            <a:ext cx="1659984" cy="1501776"/>
          </a:xfrm>
          <a:custGeom>
            <a:avLst/>
            <a:gdLst/>
            <a:ahLst/>
            <a:cxnLst/>
            <a:rect l="l" t="t" r="r" b="b"/>
            <a:pathLst>
              <a:path w="1659984" h="1501776">
                <a:moveTo>
                  <a:pt x="0" y="0"/>
                </a:moveTo>
                <a:lnTo>
                  <a:pt x="1659984" y="0"/>
                </a:lnTo>
                <a:lnTo>
                  <a:pt x="1659984" y="1501776"/>
                </a:lnTo>
                <a:lnTo>
                  <a:pt x="0" y="150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2034150" y="798791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System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4150" y="2006879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35363B"/>
                </a:solidFill>
                <a:latin typeface="Arimo"/>
                <a:ea typeface="Arimo"/>
                <a:cs typeface="Arimo"/>
                <a:sym typeface="Arimo"/>
              </a:rPr>
              <a:t>Non-Functional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4150" y="3937876"/>
            <a:ext cx="9146857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Low latency and responsivness. 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scalability. 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Device Compatibility 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User-Friendly Interface.</a:t>
            </a:r>
          </a:p>
          <a:p>
            <a:pPr marL="986572" lvl="1" indent="-493286" algn="l">
              <a:lnSpc>
                <a:spcPts val="5483"/>
              </a:lnSpc>
              <a:buFont typeface="Arial"/>
              <a:buChar char="•"/>
            </a:pPr>
            <a:r>
              <a:rPr lang="en-US" sz="456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Maintainability.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48232" y="9637049"/>
            <a:ext cx="2776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496533" y="2447728"/>
            <a:ext cx="4520393" cy="6456920"/>
          </a:xfrm>
          <a:custGeom>
            <a:avLst/>
            <a:gdLst/>
            <a:ahLst/>
            <a:cxnLst/>
            <a:rect l="l" t="t" r="r" b="b"/>
            <a:pathLst>
              <a:path w="4520393" h="6456920">
                <a:moveTo>
                  <a:pt x="0" y="0"/>
                </a:moveTo>
                <a:lnTo>
                  <a:pt x="4520393" y="0"/>
                </a:lnTo>
                <a:lnTo>
                  <a:pt x="4520393" y="6456920"/>
                </a:lnTo>
                <a:lnTo>
                  <a:pt x="0" y="6456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2095" y="6494813"/>
            <a:ext cx="7680111" cy="7874667"/>
          </a:xfrm>
          <a:custGeom>
            <a:avLst/>
            <a:gdLst/>
            <a:ahLst/>
            <a:cxnLst/>
            <a:rect l="l" t="t" r="r" b="b"/>
            <a:pathLst>
              <a:path w="7680111" h="7874667">
                <a:moveTo>
                  <a:pt x="0" y="0"/>
                </a:moveTo>
                <a:lnTo>
                  <a:pt x="7680110" y="0"/>
                </a:lnTo>
                <a:lnTo>
                  <a:pt x="7680110" y="7874666"/>
                </a:lnTo>
                <a:lnTo>
                  <a:pt x="0" y="7874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2369662" y="-3550537"/>
            <a:ext cx="8983802" cy="7642147"/>
          </a:xfrm>
          <a:custGeom>
            <a:avLst/>
            <a:gdLst/>
            <a:ahLst/>
            <a:cxnLst/>
            <a:rect l="l" t="t" r="r" b="b"/>
            <a:pathLst>
              <a:path w="8983802" h="7642147">
                <a:moveTo>
                  <a:pt x="0" y="0"/>
                </a:moveTo>
                <a:lnTo>
                  <a:pt x="8983802" y="0"/>
                </a:lnTo>
                <a:lnTo>
                  <a:pt x="8983802" y="7642148"/>
                </a:lnTo>
                <a:lnTo>
                  <a:pt x="0" y="764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22" y="-18"/>
            <a:ext cx="1310465" cy="1492494"/>
          </a:xfrm>
          <a:custGeom>
            <a:avLst/>
            <a:gdLst/>
            <a:ahLst/>
            <a:cxnLst/>
            <a:rect l="l" t="t" r="r" b="b"/>
            <a:pathLst>
              <a:path w="1310465" h="1492494">
                <a:moveTo>
                  <a:pt x="0" y="0"/>
                </a:moveTo>
                <a:lnTo>
                  <a:pt x="1310466" y="0"/>
                </a:lnTo>
                <a:lnTo>
                  <a:pt x="1310466" y="1492494"/>
                </a:lnTo>
                <a:lnTo>
                  <a:pt x="0" y="1492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-3671132" y="-1357433"/>
            <a:ext cx="13398199" cy="13764542"/>
          </a:xfrm>
          <a:custGeom>
            <a:avLst/>
            <a:gdLst/>
            <a:ahLst/>
            <a:cxnLst/>
            <a:rect l="l" t="t" r="r" b="b"/>
            <a:pathLst>
              <a:path w="13398199" h="13764542">
                <a:moveTo>
                  <a:pt x="0" y="0"/>
                </a:moveTo>
                <a:lnTo>
                  <a:pt x="13398198" y="0"/>
                </a:lnTo>
                <a:lnTo>
                  <a:pt x="13398198" y="13764542"/>
                </a:lnTo>
                <a:lnTo>
                  <a:pt x="0" y="13764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4883006" y="579704"/>
            <a:ext cx="2733824" cy="2764198"/>
          </a:xfrm>
          <a:custGeom>
            <a:avLst/>
            <a:gdLst/>
            <a:ahLst/>
            <a:cxnLst/>
            <a:rect l="l" t="t" r="r" b="b"/>
            <a:pathLst>
              <a:path w="2733824" h="2764198">
                <a:moveTo>
                  <a:pt x="0" y="0"/>
                </a:moveTo>
                <a:lnTo>
                  <a:pt x="2733824" y="0"/>
                </a:lnTo>
                <a:lnTo>
                  <a:pt x="2733824" y="2764198"/>
                </a:lnTo>
                <a:lnTo>
                  <a:pt x="0" y="2764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0762829" y="4253520"/>
            <a:ext cx="10590636" cy="567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Solution</a:t>
            </a:r>
          </a:p>
          <a:p>
            <a:pPr algn="l">
              <a:lnSpc>
                <a:spcPts val="11160"/>
              </a:lnSpc>
            </a:pP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Description -</a:t>
            </a:r>
          </a:p>
          <a:p>
            <a:pPr algn="l">
              <a:lnSpc>
                <a:spcPts val="11160"/>
              </a:lnSpc>
            </a:pPr>
            <a:r>
              <a:rPr lang="en-US" sz="9300">
                <a:solidFill>
                  <a:srgbClr val="35363B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rchitecture</a:t>
            </a:r>
          </a:p>
          <a:p>
            <a:pPr algn="l">
              <a:lnSpc>
                <a:spcPts val="11160"/>
              </a:lnSpc>
            </a:pPr>
            <a:endParaRPr lang="en-US" sz="9300" b="1">
              <a:solidFill>
                <a:srgbClr val="35363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2" y="0"/>
            <a:ext cx="10374484" cy="10287000"/>
          </a:xfrm>
          <a:custGeom>
            <a:avLst/>
            <a:gdLst/>
            <a:ahLst/>
            <a:cxnLst/>
            <a:rect l="l" t="t" r="r" b="b"/>
            <a:pathLst>
              <a:path w="10374484" h="10287000">
                <a:moveTo>
                  <a:pt x="0" y="0"/>
                </a:moveTo>
                <a:lnTo>
                  <a:pt x="10374485" y="0"/>
                </a:lnTo>
                <a:lnTo>
                  <a:pt x="103744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61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2559988" y="6392870"/>
            <a:ext cx="646036" cy="718150"/>
          </a:xfrm>
          <a:custGeom>
            <a:avLst/>
            <a:gdLst/>
            <a:ahLst/>
            <a:cxnLst/>
            <a:rect l="l" t="t" r="r" b="b"/>
            <a:pathLst>
              <a:path w="646036" h="718150">
                <a:moveTo>
                  <a:pt x="0" y="0"/>
                </a:moveTo>
                <a:lnTo>
                  <a:pt x="646036" y="0"/>
                </a:lnTo>
                <a:lnTo>
                  <a:pt x="646036" y="718150"/>
                </a:lnTo>
                <a:lnTo>
                  <a:pt x="0" y="7181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8580557" y="9637049"/>
            <a:ext cx="2130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2095" y="6494813"/>
            <a:ext cx="7680111" cy="7874667"/>
          </a:xfrm>
          <a:custGeom>
            <a:avLst/>
            <a:gdLst/>
            <a:ahLst/>
            <a:cxnLst/>
            <a:rect l="l" t="t" r="r" b="b"/>
            <a:pathLst>
              <a:path w="7680111" h="7874667">
                <a:moveTo>
                  <a:pt x="0" y="0"/>
                </a:moveTo>
                <a:lnTo>
                  <a:pt x="7680110" y="0"/>
                </a:lnTo>
                <a:lnTo>
                  <a:pt x="7680110" y="7874666"/>
                </a:lnTo>
                <a:lnTo>
                  <a:pt x="0" y="7874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2369662" y="-3550537"/>
            <a:ext cx="8983802" cy="7642147"/>
          </a:xfrm>
          <a:custGeom>
            <a:avLst/>
            <a:gdLst/>
            <a:ahLst/>
            <a:cxnLst/>
            <a:rect l="l" t="t" r="r" b="b"/>
            <a:pathLst>
              <a:path w="8983802" h="7642147">
                <a:moveTo>
                  <a:pt x="0" y="0"/>
                </a:moveTo>
                <a:lnTo>
                  <a:pt x="8983802" y="0"/>
                </a:lnTo>
                <a:lnTo>
                  <a:pt x="8983802" y="7642148"/>
                </a:lnTo>
                <a:lnTo>
                  <a:pt x="0" y="764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22" y="-18"/>
            <a:ext cx="1310465" cy="1492494"/>
          </a:xfrm>
          <a:custGeom>
            <a:avLst/>
            <a:gdLst/>
            <a:ahLst/>
            <a:cxnLst/>
            <a:rect l="l" t="t" r="r" b="b"/>
            <a:pathLst>
              <a:path w="1310465" h="1492494">
                <a:moveTo>
                  <a:pt x="0" y="0"/>
                </a:moveTo>
                <a:lnTo>
                  <a:pt x="1310466" y="0"/>
                </a:lnTo>
                <a:lnTo>
                  <a:pt x="1310466" y="1492494"/>
                </a:lnTo>
                <a:lnTo>
                  <a:pt x="0" y="1492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-3671132" y="-1357433"/>
            <a:ext cx="13398199" cy="13764542"/>
          </a:xfrm>
          <a:custGeom>
            <a:avLst/>
            <a:gdLst/>
            <a:ahLst/>
            <a:cxnLst/>
            <a:rect l="l" t="t" r="r" b="b"/>
            <a:pathLst>
              <a:path w="13398199" h="13764542">
                <a:moveTo>
                  <a:pt x="0" y="0"/>
                </a:moveTo>
                <a:lnTo>
                  <a:pt x="13398198" y="0"/>
                </a:lnTo>
                <a:lnTo>
                  <a:pt x="13398198" y="13764542"/>
                </a:lnTo>
                <a:lnTo>
                  <a:pt x="0" y="13764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4883006" y="579704"/>
            <a:ext cx="2733824" cy="2764198"/>
          </a:xfrm>
          <a:custGeom>
            <a:avLst/>
            <a:gdLst/>
            <a:ahLst/>
            <a:cxnLst/>
            <a:rect l="l" t="t" r="r" b="b"/>
            <a:pathLst>
              <a:path w="2733824" h="2764198">
                <a:moveTo>
                  <a:pt x="0" y="0"/>
                </a:moveTo>
                <a:lnTo>
                  <a:pt x="2733824" y="0"/>
                </a:lnTo>
                <a:lnTo>
                  <a:pt x="2733824" y="2764198"/>
                </a:lnTo>
                <a:lnTo>
                  <a:pt x="0" y="2764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0" y="-18"/>
            <a:ext cx="13188485" cy="10287018"/>
          </a:xfrm>
          <a:custGeom>
            <a:avLst/>
            <a:gdLst/>
            <a:ahLst/>
            <a:cxnLst/>
            <a:rect l="l" t="t" r="r" b="b"/>
            <a:pathLst>
              <a:path w="13188485" h="10287018">
                <a:moveTo>
                  <a:pt x="0" y="0"/>
                </a:moveTo>
                <a:lnTo>
                  <a:pt x="13188485" y="0"/>
                </a:lnTo>
                <a:lnTo>
                  <a:pt x="13188485" y="10287018"/>
                </a:lnTo>
                <a:lnTo>
                  <a:pt x="0" y="102870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13236888" y="4342163"/>
            <a:ext cx="10590636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Activity </a:t>
            </a:r>
          </a:p>
          <a:p>
            <a:pPr algn="l">
              <a:lnSpc>
                <a:spcPts val="11160"/>
              </a:lnSpc>
            </a:pP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Diagram</a:t>
            </a:r>
          </a:p>
          <a:p>
            <a:pPr algn="l">
              <a:lnSpc>
                <a:spcPts val="11160"/>
              </a:lnSpc>
            </a:pPr>
            <a:endParaRPr lang="en-US" sz="9300" b="1">
              <a:solidFill>
                <a:srgbClr val="35363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07735" y="9706610"/>
            <a:ext cx="2608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2095" y="6494813"/>
            <a:ext cx="7680111" cy="7874667"/>
          </a:xfrm>
          <a:custGeom>
            <a:avLst/>
            <a:gdLst/>
            <a:ahLst/>
            <a:cxnLst/>
            <a:rect l="l" t="t" r="r" b="b"/>
            <a:pathLst>
              <a:path w="7680111" h="7874667">
                <a:moveTo>
                  <a:pt x="0" y="0"/>
                </a:moveTo>
                <a:lnTo>
                  <a:pt x="7680110" y="0"/>
                </a:lnTo>
                <a:lnTo>
                  <a:pt x="7680110" y="7874666"/>
                </a:lnTo>
                <a:lnTo>
                  <a:pt x="0" y="7874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2369662" y="-3550537"/>
            <a:ext cx="8983802" cy="7642147"/>
          </a:xfrm>
          <a:custGeom>
            <a:avLst/>
            <a:gdLst/>
            <a:ahLst/>
            <a:cxnLst/>
            <a:rect l="l" t="t" r="r" b="b"/>
            <a:pathLst>
              <a:path w="8983802" h="7642147">
                <a:moveTo>
                  <a:pt x="0" y="0"/>
                </a:moveTo>
                <a:lnTo>
                  <a:pt x="8983802" y="0"/>
                </a:lnTo>
                <a:lnTo>
                  <a:pt x="8983802" y="7642148"/>
                </a:lnTo>
                <a:lnTo>
                  <a:pt x="0" y="764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22" y="-18"/>
            <a:ext cx="1310465" cy="1492494"/>
          </a:xfrm>
          <a:custGeom>
            <a:avLst/>
            <a:gdLst/>
            <a:ahLst/>
            <a:cxnLst/>
            <a:rect l="l" t="t" r="r" b="b"/>
            <a:pathLst>
              <a:path w="1310465" h="1492494">
                <a:moveTo>
                  <a:pt x="0" y="0"/>
                </a:moveTo>
                <a:lnTo>
                  <a:pt x="1310466" y="0"/>
                </a:lnTo>
                <a:lnTo>
                  <a:pt x="1310466" y="1492494"/>
                </a:lnTo>
                <a:lnTo>
                  <a:pt x="0" y="1492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-3671132" y="-1357433"/>
            <a:ext cx="13398199" cy="13764542"/>
          </a:xfrm>
          <a:custGeom>
            <a:avLst/>
            <a:gdLst/>
            <a:ahLst/>
            <a:cxnLst/>
            <a:rect l="l" t="t" r="r" b="b"/>
            <a:pathLst>
              <a:path w="13398199" h="13764542">
                <a:moveTo>
                  <a:pt x="0" y="0"/>
                </a:moveTo>
                <a:lnTo>
                  <a:pt x="13398198" y="0"/>
                </a:lnTo>
                <a:lnTo>
                  <a:pt x="13398198" y="13764542"/>
                </a:lnTo>
                <a:lnTo>
                  <a:pt x="0" y="13764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4883006" y="579704"/>
            <a:ext cx="2733824" cy="2764198"/>
          </a:xfrm>
          <a:custGeom>
            <a:avLst/>
            <a:gdLst/>
            <a:ahLst/>
            <a:cxnLst/>
            <a:rect l="l" t="t" r="r" b="b"/>
            <a:pathLst>
              <a:path w="2733824" h="2764198">
                <a:moveTo>
                  <a:pt x="0" y="0"/>
                </a:moveTo>
                <a:lnTo>
                  <a:pt x="2733824" y="0"/>
                </a:lnTo>
                <a:lnTo>
                  <a:pt x="2733824" y="2764198"/>
                </a:lnTo>
                <a:lnTo>
                  <a:pt x="0" y="2764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3378109" y="-18"/>
            <a:ext cx="6622268" cy="10287018"/>
          </a:xfrm>
          <a:custGeom>
            <a:avLst/>
            <a:gdLst/>
            <a:ahLst/>
            <a:cxnLst/>
            <a:rect l="l" t="t" r="r" b="b"/>
            <a:pathLst>
              <a:path w="6622268" h="10287018">
                <a:moveTo>
                  <a:pt x="0" y="0"/>
                </a:moveTo>
                <a:lnTo>
                  <a:pt x="6622268" y="0"/>
                </a:lnTo>
                <a:lnTo>
                  <a:pt x="6622268" y="10287018"/>
                </a:lnTo>
                <a:lnTo>
                  <a:pt x="0" y="102870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11378126" y="4253520"/>
            <a:ext cx="10590636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9300" b="1">
                <a:solidFill>
                  <a:srgbClr val="35363B"/>
                </a:solidFill>
                <a:latin typeface="Arimo Bold"/>
                <a:ea typeface="Arimo Bold"/>
                <a:cs typeface="Arimo Bold"/>
                <a:sym typeface="Arimo Bold"/>
              </a:rPr>
              <a:t>Sequence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72781" y="9706610"/>
            <a:ext cx="2775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5363B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320</Words>
  <Application>Microsoft Office PowerPoint</Application>
  <PresentationFormat>Custom</PresentationFormat>
  <Paragraphs>130</Paragraphs>
  <Slides>19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Arimo Bold</vt:lpstr>
      <vt:lpstr>Calibri</vt:lpstr>
      <vt:lpstr>Canva Sans Bold</vt:lpstr>
      <vt:lpstr>Lato</vt:lpstr>
      <vt:lpstr>Canva Sans</vt:lpstr>
      <vt:lpstr>Lato 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RM-VIDEO-CONFRENCE.pptx</dc:title>
  <cp:lastModifiedBy>רמי עמאשה</cp:lastModifiedBy>
  <cp:revision>2</cp:revision>
  <dcterms:created xsi:type="dcterms:W3CDTF">2006-08-16T00:00:00Z</dcterms:created>
  <dcterms:modified xsi:type="dcterms:W3CDTF">2024-09-21T17:18:57Z</dcterms:modified>
  <dc:identifier>DAGRDlg8Ews</dc:identifier>
</cp:coreProperties>
</file>